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3" r:id="rId4"/>
    <p:sldId id="264" r:id="rId5"/>
    <p:sldId id="262" r:id="rId6"/>
    <p:sldId id="259" r:id="rId7"/>
    <p:sldId id="265" r:id="rId8"/>
    <p:sldId id="266" r:id="rId9"/>
    <p:sldId id="261" r:id="rId10"/>
    <p:sldId id="267" r:id="rId11"/>
    <p:sldId id="280" r:id="rId12"/>
    <p:sldId id="278" r:id="rId13"/>
    <p:sldId id="268" r:id="rId14"/>
    <p:sldId id="281" r:id="rId15"/>
    <p:sldId id="276" r:id="rId16"/>
    <p:sldId id="270" r:id="rId17"/>
    <p:sldId id="282" r:id="rId18"/>
    <p:sldId id="275" r:id="rId19"/>
    <p:sldId id="279" r:id="rId20"/>
    <p:sldId id="269" r:id="rId21"/>
    <p:sldId id="283" r:id="rId22"/>
    <p:sldId id="277" r:id="rId23"/>
    <p:sldId id="271" r:id="rId24"/>
    <p:sldId id="284" r:id="rId25"/>
    <p:sldId id="274" r:id="rId26"/>
    <p:sldId id="272" r:id="rId27"/>
    <p:sldId id="285" r:id="rId28"/>
    <p:sldId id="27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5" d="100"/>
          <a:sy n="45" d="100"/>
        </p:scale>
        <p:origin x="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Electoral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06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Britain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14901"/>
            <a:ext cx="9601200" cy="5240741"/>
          </a:xfrm>
        </p:spPr>
        <p:txBody>
          <a:bodyPr>
            <a:normAutofit/>
          </a:bodyPr>
          <a:lstStyle/>
          <a:p>
            <a:r>
              <a:rPr lang="en-US" dirty="0" smtClean="0"/>
              <a:t>House of Commons</a:t>
            </a:r>
          </a:p>
          <a:p>
            <a:pPr lvl="1"/>
            <a:r>
              <a:rPr lang="en-US" dirty="0" smtClean="0"/>
              <a:t>650 members</a:t>
            </a:r>
          </a:p>
          <a:p>
            <a:pPr lvl="1"/>
            <a:r>
              <a:rPr lang="en-US" dirty="0" smtClean="0"/>
              <a:t>Individual districts, first past post system</a:t>
            </a:r>
          </a:p>
          <a:p>
            <a:pPr lvl="1"/>
            <a:r>
              <a:rPr lang="en-US" dirty="0" smtClean="0"/>
              <a:t>Candidates selected by the party to run in each district (no necessarily from district)</a:t>
            </a:r>
          </a:p>
          <a:p>
            <a:pPr lvl="1"/>
            <a:r>
              <a:rPr lang="en-US" dirty="0" smtClean="0"/>
              <a:t>Fixed term parliament act of 2011 means cannot serve MORE than 5 years</a:t>
            </a:r>
          </a:p>
          <a:p>
            <a:r>
              <a:rPr lang="en-US" dirty="0" smtClean="0"/>
              <a:t>House of Lords</a:t>
            </a:r>
          </a:p>
          <a:p>
            <a:pPr lvl="1"/>
            <a:r>
              <a:rPr lang="en-US" dirty="0" smtClean="0"/>
              <a:t>Currently 788 seats-not fixed</a:t>
            </a:r>
          </a:p>
          <a:p>
            <a:pPr lvl="1"/>
            <a:r>
              <a:rPr lang="en-US" dirty="0" smtClean="0"/>
              <a:t>Members are appointed </a:t>
            </a:r>
          </a:p>
          <a:p>
            <a:pPr lvl="2"/>
            <a:r>
              <a:rPr lang="en-US" dirty="0" smtClean="0"/>
              <a:t>Lords spiritual (26 appointed by church of England)</a:t>
            </a:r>
          </a:p>
          <a:p>
            <a:pPr lvl="2"/>
            <a:r>
              <a:rPr lang="en-US" dirty="0" smtClean="0"/>
              <a:t>Lords temporal (90 inherited, others appointed by Queen or government)</a:t>
            </a:r>
          </a:p>
          <a:p>
            <a:pPr lvl="2"/>
            <a:r>
              <a:rPr lang="en-US" dirty="0" smtClean="0"/>
              <a:t>Formerly all were inherited</a:t>
            </a:r>
          </a:p>
          <a:p>
            <a:pPr lvl="2"/>
            <a:r>
              <a:rPr lang="en-US" dirty="0" smtClean="0"/>
              <a:t>Only upper house larger than lower house, much less power than Commons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2397" y="657225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123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Britain--Parties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Two Dominant Parties</a:t>
            </a:r>
          </a:p>
          <a:p>
            <a:pPr lvl="1"/>
            <a:r>
              <a:rPr lang="en-US" dirty="0" err="1" smtClean="0"/>
              <a:t>Labour</a:t>
            </a:r>
            <a:endParaRPr lang="en-US" dirty="0" smtClean="0"/>
          </a:p>
          <a:p>
            <a:pPr lvl="1"/>
            <a:r>
              <a:rPr lang="en-US" dirty="0" smtClean="0"/>
              <a:t>Conservative &amp; Unionist</a:t>
            </a:r>
          </a:p>
          <a:p>
            <a:r>
              <a:rPr lang="en-US" dirty="0" smtClean="0"/>
              <a:t>Regional Parties</a:t>
            </a:r>
          </a:p>
          <a:p>
            <a:pPr lvl="1"/>
            <a:r>
              <a:rPr lang="en-US" dirty="0" smtClean="0"/>
              <a:t>Scottish National Party</a:t>
            </a:r>
          </a:p>
          <a:p>
            <a:pPr lvl="1"/>
            <a:r>
              <a:rPr lang="en-US" dirty="0" smtClean="0"/>
              <a:t>Democratic Unionist Party (pro-protestant and UK Irish party)</a:t>
            </a:r>
          </a:p>
          <a:p>
            <a:pPr lvl="1"/>
            <a:r>
              <a:rPr lang="en-US" dirty="0" smtClean="0"/>
              <a:t>Sinn Fein (largest Irish nationalist party)</a:t>
            </a:r>
          </a:p>
          <a:p>
            <a:pPr lvl="1"/>
            <a:r>
              <a:rPr lang="en-US" dirty="0" smtClean="0"/>
              <a:t>Plaid </a:t>
            </a:r>
            <a:r>
              <a:rPr lang="en-US" dirty="0" err="1" smtClean="0"/>
              <a:t>Cymru</a:t>
            </a:r>
            <a:r>
              <a:rPr lang="en-US" dirty="0" smtClean="0"/>
              <a:t> (Welsh nationalist party)</a:t>
            </a:r>
          </a:p>
          <a:p>
            <a:r>
              <a:rPr lang="en-US" dirty="0" smtClean="0"/>
              <a:t>Other Parties</a:t>
            </a:r>
          </a:p>
          <a:p>
            <a:pPr lvl="1"/>
            <a:r>
              <a:rPr lang="en-US" dirty="0" smtClean="0"/>
              <a:t>Liberal-Democrats</a:t>
            </a:r>
          </a:p>
          <a:p>
            <a:pPr lvl="1"/>
            <a:r>
              <a:rPr lang="en-US" dirty="0" smtClean="0"/>
              <a:t>Green Party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1541" y="592801"/>
            <a:ext cx="4969954" cy="2486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466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Britain-Legislative Powers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Bicameral</a:t>
            </a:r>
          </a:p>
          <a:p>
            <a:r>
              <a:rPr lang="en-US" dirty="0" smtClean="0"/>
              <a:t>Lower house elected, upper appointed</a:t>
            </a:r>
          </a:p>
          <a:p>
            <a:r>
              <a:rPr lang="en-US" dirty="0" smtClean="0"/>
              <a:t>Commons</a:t>
            </a:r>
          </a:p>
          <a:p>
            <a:pPr lvl="1"/>
            <a:r>
              <a:rPr lang="en-US" dirty="0" smtClean="0"/>
              <a:t>Approves legislation</a:t>
            </a:r>
          </a:p>
          <a:p>
            <a:pPr lvl="1"/>
            <a:r>
              <a:rPr lang="en-US" dirty="0" smtClean="0"/>
              <a:t>Votes for prime minister (appointed by monarch)</a:t>
            </a:r>
          </a:p>
          <a:p>
            <a:r>
              <a:rPr lang="en-US" dirty="0" smtClean="0"/>
              <a:t>Lords</a:t>
            </a:r>
          </a:p>
          <a:p>
            <a:pPr lvl="1"/>
            <a:r>
              <a:rPr lang="en-US" dirty="0" smtClean="0"/>
              <a:t>Review and amend bills from the Commons (power check)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493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Nigeria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House of Representatives</a:t>
            </a:r>
          </a:p>
          <a:p>
            <a:pPr lvl="1"/>
            <a:r>
              <a:rPr lang="en-US" dirty="0" smtClean="0"/>
              <a:t>360 members</a:t>
            </a:r>
          </a:p>
          <a:p>
            <a:pPr lvl="1"/>
            <a:r>
              <a:rPr lang="en-US" dirty="0" smtClean="0"/>
              <a:t>Elected by single district first past post constituencies (4 year terms) </a:t>
            </a:r>
          </a:p>
          <a:p>
            <a:pPr lvl="1"/>
            <a:r>
              <a:rPr lang="en-US" dirty="0" smtClean="0"/>
              <a:t>Districts based on population</a:t>
            </a:r>
          </a:p>
          <a:p>
            <a:r>
              <a:rPr lang="en-US" dirty="0" smtClean="0"/>
              <a:t>Senate</a:t>
            </a:r>
          </a:p>
          <a:p>
            <a:pPr lvl="1"/>
            <a:r>
              <a:rPr lang="en-US" dirty="0" smtClean="0"/>
              <a:t>109 members</a:t>
            </a:r>
          </a:p>
          <a:p>
            <a:pPr lvl="1"/>
            <a:r>
              <a:rPr lang="en-US" dirty="0" smtClean="0"/>
              <a:t>3 each from 36 regions, elected by 3 districts per region, first past the post</a:t>
            </a:r>
          </a:p>
          <a:p>
            <a:pPr lvl="1"/>
            <a:r>
              <a:rPr lang="en-US" dirty="0" smtClean="0"/>
              <a:t>and 1 senator for capital region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4850" y="771525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451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Nigeria—Political Parties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939159"/>
            <a:ext cx="9601200" cy="4282966"/>
          </a:xfrm>
        </p:spPr>
        <p:txBody>
          <a:bodyPr>
            <a:normAutofit/>
          </a:bodyPr>
          <a:lstStyle/>
          <a:p>
            <a:r>
              <a:rPr lang="en-US" dirty="0" smtClean="0"/>
              <a:t>Major two parties</a:t>
            </a:r>
          </a:p>
          <a:p>
            <a:pPr lvl="1"/>
            <a:r>
              <a:rPr lang="en-US" dirty="0" smtClean="0"/>
              <a:t>People’s Democratic Party (PDP)—99-15</a:t>
            </a:r>
          </a:p>
          <a:p>
            <a:pPr lvl="1"/>
            <a:r>
              <a:rPr lang="en-US" dirty="0" smtClean="0"/>
              <a:t>All Progressives Congress (APC)—15-present </a:t>
            </a:r>
          </a:p>
          <a:p>
            <a:pPr lvl="2"/>
            <a:r>
              <a:rPr lang="en-US" dirty="0" err="1" smtClean="0"/>
              <a:t>Buhari’s</a:t>
            </a:r>
            <a:r>
              <a:rPr lang="en-US" dirty="0" smtClean="0"/>
              <a:t> party</a:t>
            </a:r>
          </a:p>
          <a:p>
            <a:pPr lvl="2"/>
            <a:r>
              <a:rPr lang="en-US" dirty="0" smtClean="0"/>
              <a:t>Made up from combination of 4 former parties</a:t>
            </a:r>
          </a:p>
          <a:p>
            <a:r>
              <a:rPr lang="en-US" dirty="0" smtClean="0"/>
              <a:t>Other parties</a:t>
            </a:r>
          </a:p>
          <a:p>
            <a:pPr lvl="1"/>
            <a:r>
              <a:rPr lang="en-US" dirty="0" smtClean="0"/>
              <a:t>African Democratic Congress (Obasanjo helped create)</a:t>
            </a:r>
          </a:p>
          <a:p>
            <a:pPr lvl="1"/>
            <a:r>
              <a:rPr lang="en-US" dirty="0" smtClean="0"/>
              <a:t>African Action Congress</a:t>
            </a:r>
          </a:p>
          <a:p>
            <a:pPr lvl="1"/>
            <a:r>
              <a:rPr lang="en-US" dirty="0" smtClean="0"/>
              <a:t>African Democratic Party</a:t>
            </a:r>
          </a:p>
          <a:p>
            <a:pPr lvl="1"/>
            <a:r>
              <a:rPr lang="en-US" dirty="0" smtClean="0"/>
              <a:t>Zenith Labor Party</a:t>
            </a:r>
          </a:p>
          <a:p>
            <a:pPr lvl="1"/>
            <a:r>
              <a:rPr lang="en-US" dirty="0" smtClean="0"/>
              <a:t>68 registered political parties….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3021" y="314324"/>
            <a:ext cx="3356741" cy="3636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623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Nigeria—legislative powers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Bicameral</a:t>
            </a:r>
          </a:p>
          <a:p>
            <a:r>
              <a:rPr lang="en-US" dirty="0" smtClean="0"/>
              <a:t>Both chambers can approve legislation</a:t>
            </a:r>
          </a:p>
          <a:p>
            <a:r>
              <a:rPr lang="en-US" dirty="0" smtClean="0"/>
              <a:t>Senate </a:t>
            </a:r>
          </a:p>
          <a:p>
            <a:pPr lvl="1"/>
            <a:r>
              <a:rPr lang="en-US" dirty="0" smtClean="0"/>
              <a:t>Impeachment powers</a:t>
            </a:r>
          </a:p>
          <a:p>
            <a:pPr lvl="1"/>
            <a:r>
              <a:rPr lang="en-US" dirty="0" smtClean="0"/>
              <a:t>Confirmation powers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292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Mexico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83140"/>
            <a:ext cx="9601200" cy="4831308"/>
          </a:xfrm>
        </p:spPr>
        <p:txBody>
          <a:bodyPr/>
          <a:lstStyle/>
          <a:p>
            <a:r>
              <a:rPr lang="en-US" sz="2400" dirty="0" smtClean="0"/>
              <a:t>Chamber of deputies—500 members</a:t>
            </a:r>
          </a:p>
          <a:p>
            <a:pPr lvl="1"/>
            <a:r>
              <a:rPr lang="en-US" sz="2400" dirty="0" smtClean="0"/>
              <a:t>300 single seat deputies by district plurality</a:t>
            </a:r>
          </a:p>
          <a:p>
            <a:pPr lvl="2"/>
            <a:r>
              <a:rPr lang="en-US" sz="2000" dirty="0" smtClean="0"/>
              <a:t>From 32 districts</a:t>
            </a:r>
          </a:p>
          <a:p>
            <a:pPr lvl="2"/>
            <a:r>
              <a:rPr lang="en-US" sz="2000" dirty="0" smtClean="0"/>
              <a:t>Based on population</a:t>
            </a:r>
          </a:p>
          <a:p>
            <a:pPr lvl="1"/>
            <a:r>
              <a:rPr lang="en-US" sz="2400" dirty="0" smtClean="0"/>
              <a:t>200 selected by proportional representation</a:t>
            </a:r>
          </a:p>
          <a:p>
            <a:pPr lvl="2"/>
            <a:r>
              <a:rPr lang="en-US" sz="2000" dirty="0" smtClean="0"/>
              <a:t>5 multi-seat regions</a:t>
            </a:r>
          </a:p>
          <a:p>
            <a:r>
              <a:rPr lang="en-US" sz="2400" dirty="0" smtClean="0"/>
              <a:t>Chamber of Senators—128 members</a:t>
            </a:r>
          </a:p>
          <a:p>
            <a:pPr lvl="1"/>
            <a:r>
              <a:rPr lang="en-US" sz="2400" dirty="0" smtClean="0"/>
              <a:t>96 from 32 districts (3 each)</a:t>
            </a:r>
          </a:p>
          <a:p>
            <a:pPr lvl="1"/>
            <a:r>
              <a:rPr lang="en-US" sz="2400" dirty="0" smtClean="0"/>
              <a:t>2 for lead party, 1 for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party in district</a:t>
            </a:r>
          </a:p>
          <a:p>
            <a:pPr lvl="1"/>
            <a:r>
              <a:rPr lang="en-US" sz="2400" dirty="0" smtClean="0"/>
              <a:t>Remaining 32 seats by proportional representation nation-wide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6558" y="619125"/>
            <a:ext cx="2828925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35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Mexico—Political Parties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912884"/>
            <a:ext cx="9601200" cy="4466896"/>
          </a:xfrm>
        </p:spPr>
        <p:txBody>
          <a:bodyPr>
            <a:normAutofit/>
          </a:bodyPr>
          <a:lstStyle/>
          <a:p>
            <a:r>
              <a:rPr lang="en-US" dirty="0" smtClean="0"/>
              <a:t>Major</a:t>
            </a:r>
          </a:p>
          <a:p>
            <a:pPr lvl="1"/>
            <a:r>
              <a:rPr lang="en-US" dirty="0" smtClean="0"/>
              <a:t>Institutional Revolutionary Party (PRI)</a:t>
            </a:r>
          </a:p>
          <a:p>
            <a:pPr lvl="1"/>
            <a:r>
              <a:rPr lang="en-US" dirty="0" smtClean="0"/>
              <a:t>National Action Party (PAN)</a:t>
            </a:r>
          </a:p>
          <a:p>
            <a:pPr lvl="1"/>
            <a:r>
              <a:rPr lang="en-US" dirty="0" smtClean="0"/>
              <a:t>Democratic Revolutionary Party (PRD)</a:t>
            </a:r>
          </a:p>
          <a:p>
            <a:r>
              <a:rPr lang="en-US" dirty="0" smtClean="0"/>
              <a:t>Others</a:t>
            </a:r>
          </a:p>
          <a:p>
            <a:pPr lvl="1"/>
            <a:r>
              <a:rPr lang="en-US" dirty="0" smtClean="0"/>
              <a:t>Labor Party</a:t>
            </a:r>
          </a:p>
          <a:p>
            <a:pPr lvl="1"/>
            <a:r>
              <a:rPr lang="en-US" dirty="0" smtClean="0"/>
              <a:t>Green Party</a:t>
            </a:r>
          </a:p>
          <a:p>
            <a:pPr lvl="1"/>
            <a:r>
              <a:rPr lang="en-US" dirty="0" smtClean="0"/>
              <a:t>New Alliance Party</a:t>
            </a:r>
          </a:p>
          <a:p>
            <a:pPr lvl="1"/>
            <a:r>
              <a:rPr lang="en-US" dirty="0" smtClean="0"/>
              <a:t>Citizens Movement Party</a:t>
            </a:r>
          </a:p>
          <a:p>
            <a:pPr lvl="1"/>
            <a:r>
              <a:rPr lang="en-US" dirty="0" smtClean="0"/>
              <a:t>National Regeneration Party</a:t>
            </a:r>
          </a:p>
          <a:p>
            <a:pPr lvl="1"/>
            <a:r>
              <a:rPr lang="en-US" dirty="0" smtClean="0"/>
              <a:t>Social Encounter Party 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1580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Mexico—Legislative Powers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Bicameral</a:t>
            </a:r>
          </a:p>
          <a:p>
            <a:r>
              <a:rPr lang="en-US" dirty="0" smtClean="0"/>
              <a:t>Deputies </a:t>
            </a:r>
          </a:p>
          <a:p>
            <a:pPr lvl="1"/>
            <a:r>
              <a:rPr lang="en-US" dirty="0" smtClean="0"/>
              <a:t>Approve legislation</a:t>
            </a:r>
          </a:p>
          <a:p>
            <a:pPr lvl="1"/>
            <a:r>
              <a:rPr lang="en-US" dirty="0" smtClean="0"/>
              <a:t>Levy taxes</a:t>
            </a:r>
          </a:p>
          <a:p>
            <a:pPr lvl="1"/>
            <a:r>
              <a:rPr lang="en-US" dirty="0" smtClean="0"/>
              <a:t>Approve spending</a:t>
            </a:r>
          </a:p>
          <a:p>
            <a:pPr lvl="1"/>
            <a:r>
              <a:rPr lang="en-US" dirty="0" smtClean="0"/>
              <a:t>Verifies elections</a:t>
            </a:r>
          </a:p>
          <a:p>
            <a:r>
              <a:rPr lang="en-US" dirty="0" smtClean="0"/>
              <a:t>Senate</a:t>
            </a:r>
          </a:p>
          <a:p>
            <a:pPr lvl="1"/>
            <a:r>
              <a:rPr lang="en-US" dirty="0" smtClean="0"/>
              <a:t>Confirms presidential appointments (Supreme Court, judges)</a:t>
            </a:r>
          </a:p>
          <a:p>
            <a:pPr lvl="1"/>
            <a:r>
              <a:rPr lang="en-US" dirty="0" smtClean="0"/>
              <a:t>Approves treaties</a:t>
            </a:r>
          </a:p>
          <a:p>
            <a:pPr lvl="1"/>
            <a:r>
              <a:rPr lang="en-US" dirty="0" smtClean="0"/>
              <a:t>Approves federal intervention in state matters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894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Overall, independent legislatures can reinforce legitimacy and stability by: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responding to public opinion/ demand</a:t>
            </a:r>
          </a:p>
          <a:p>
            <a:r>
              <a:rPr lang="en-US" dirty="0" smtClean="0"/>
              <a:t>openly debating policy</a:t>
            </a:r>
          </a:p>
          <a:p>
            <a:r>
              <a:rPr lang="en-US" dirty="0" smtClean="0"/>
              <a:t>facilitating compromise between factions</a:t>
            </a:r>
          </a:p>
          <a:p>
            <a:r>
              <a:rPr lang="en-US" dirty="0" smtClean="0"/>
              <a:t>Extending civil liberties</a:t>
            </a:r>
          </a:p>
          <a:p>
            <a:r>
              <a:rPr lang="en-US" dirty="0" smtClean="0"/>
              <a:t>Restricting the power of the executive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313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Past Post…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Division into districts</a:t>
            </a:r>
          </a:p>
          <a:p>
            <a:r>
              <a:rPr lang="en-US" dirty="0" smtClean="0"/>
              <a:t>Every voter chooses their top candidate</a:t>
            </a:r>
          </a:p>
          <a:p>
            <a:r>
              <a:rPr lang="en-US" dirty="0" smtClean="0"/>
              <a:t>Usually--whichever candidate receives the most votes, wins (plurality)</a:t>
            </a:r>
          </a:p>
          <a:p>
            <a:r>
              <a:rPr lang="en-US" dirty="0" smtClean="0"/>
              <a:t>Sometime—whichever candidate receives the majority of votes, wins (majority)</a:t>
            </a:r>
          </a:p>
          <a:p>
            <a:pPr lvl="1"/>
            <a:r>
              <a:rPr lang="en-US" dirty="0" smtClean="0"/>
              <a:t>This will require a run-off election between two candidates if no one gets a majority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245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14901"/>
            <a:ext cx="9601200" cy="515885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State Duma</a:t>
            </a:r>
          </a:p>
          <a:p>
            <a:pPr lvl="1"/>
            <a:r>
              <a:rPr lang="en-US" sz="2400" dirty="0" smtClean="0"/>
              <a:t>450 members</a:t>
            </a:r>
          </a:p>
          <a:p>
            <a:pPr lvl="1"/>
            <a:r>
              <a:rPr lang="en-US" sz="2400" dirty="0" smtClean="0"/>
              <a:t>Voting every 5 years in each of the 85 regions (unless new vote called)</a:t>
            </a:r>
          </a:p>
          <a:p>
            <a:pPr lvl="1"/>
            <a:r>
              <a:rPr lang="en-US" sz="2400" dirty="0" smtClean="0"/>
              <a:t>225 are elected through regional single seat first past post voting</a:t>
            </a:r>
          </a:p>
          <a:p>
            <a:pPr lvl="1"/>
            <a:r>
              <a:rPr lang="en-US" sz="2400" dirty="0" smtClean="0"/>
              <a:t>225 elected through proportional representation (5% threshold)</a:t>
            </a:r>
          </a:p>
          <a:p>
            <a:pPr lvl="1"/>
            <a:r>
              <a:rPr lang="en-US" sz="2400" dirty="0" smtClean="0"/>
              <a:t>From 2005-2014 was only proportional representation and 7% threshold (2007 &amp; 2011 elections) </a:t>
            </a:r>
          </a:p>
          <a:p>
            <a:r>
              <a:rPr lang="en-US" sz="2400" dirty="0" smtClean="0"/>
              <a:t>Federation Council</a:t>
            </a:r>
          </a:p>
          <a:p>
            <a:pPr lvl="1"/>
            <a:r>
              <a:rPr lang="en-US" sz="2400" dirty="0" smtClean="0"/>
              <a:t>170 members (2 from each of 85 regions/federal subjects)</a:t>
            </a:r>
          </a:p>
          <a:p>
            <a:pPr lvl="1"/>
            <a:r>
              <a:rPr lang="en-US" sz="2400" dirty="0" smtClean="0"/>
              <a:t>“sent” by governors of federal subjects, not elected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4288" y="228813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1454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Russia-Political Parties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23697"/>
            <a:ext cx="9601200" cy="4992413"/>
          </a:xfrm>
        </p:spPr>
        <p:txBody>
          <a:bodyPr>
            <a:normAutofit/>
          </a:bodyPr>
          <a:lstStyle/>
          <a:p>
            <a:r>
              <a:rPr lang="en-US" dirty="0" smtClean="0"/>
              <a:t>United Russia</a:t>
            </a:r>
          </a:p>
          <a:p>
            <a:pPr lvl="1"/>
            <a:r>
              <a:rPr lang="en-US" dirty="0" smtClean="0"/>
              <a:t>Putin’s Party</a:t>
            </a:r>
          </a:p>
          <a:p>
            <a:pPr lvl="1"/>
            <a:r>
              <a:rPr lang="en-US" dirty="0" smtClean="0"/>
              <a:t>Control 315/450 Duma Seats</a:t>
            </a:r>
          </a:p>
          <a:p>
            <a:r>
              <a:rPr lang="en-US" dirty="0" smtClean="0"/>
              <a:t>Real Opposition Parties</a:t>
            </a:r>
          </a:p>
          <a:p>
            <a:pPr lvl="1"/>
            <a:r>
              <a:rPr lang="en-US" dirty="0" smtClean="0"/>
              <a:t>Communist Party of Russia (Zyuganov) 57 seats</a:t>
            </a:r>
          </a:p>
          <a:p>
            <a:pPr lvl="1"/>
            <a:r>
              <a:rPr lang="en-US" dirty="0" smtClean="0"/>
              <a:t>Liberal Democratic Party (</a:t>
            </a:r>
            <a:r>
              <a:rPr lang="en-US" dirty="0" err="1" smtClean="0"/>
              <a:t>Zhironovsky</a:t>
            </a:r>
            <a:r>
              <a:rPr lang="en-US" dirty="0" smtClean="0"/>
              <a:t>) 40 seats) </a:t>
            </a:r>
          </a:p>
          <a:p>
            <a:pPr lvl="1"/>
            <a:r>
              <a:rPr lang="en-US" dirty="0" smtClean="0"/>
              <a:t>A Just Russia (38 seats)</a:t>
            </a:r>
          </a:p>
          <a:p>
            <a:r>
              <a:rPr lang="en-US" dirty="0" smtClean="0"/>
              <a:t>Other Parties</a:t>
            </a:r>
          </a:p>
          <a:p>
            <a:pPr lvl="1"/>
            <a:r>
              <a:rPr lang="en-US" dirty="0" err="1" smtClean="0"/>
              <a:t>Yabloko</a:t>
            </a:r>
            <a:endParaRPr lang="en-US" dirty="0" smtClean="0"/>
          </a:p>
          <a:p>
            <a:pPr lvl="1"/>
            <a:r>
              <a:rPr lang="en-US" dirty="0" smtClean="0"/>
              <a:t>Right Cause (Prokhorov…)</a:t>
            </a:r>
          </a:p>
          <a:p>
            <a:pPr lvl="1"/>
            <a:r>
              <a:rPr lang="en-US" dirty="0" smtClean="0"/>
              <a:t>Patriots of Russia (business...)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3772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Russia-Legislative Powers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Bicameral</a:t>
            </a:r>
          </a:p>
          <a:p>
            <a:r>
              <a:rPr lang="en-US" dirty="0" smtClean="0"/>
              <a:t>Upper house appointed, lower house elected </a:t>
            </a:r>
          </a:p>
          <a:p>
            <a:r>
              <a:rPr lang="en-US" dirty="0" smtClean="0"/>
              <a:t>Duma</a:t>
            </a:r>
          </a:p>
          <a:p>
            <a:pPr lvl="1"/>
            <a:r>
              <a:rPr lang="en-US" dirty="0" smtClean="0"/>
              <a:t>Passes legislation</a:t>
            </a:r>
          </a:p>
          <a:p>
            <a:pPr lvl="1"/>
            <a:r>
              <a:rPr lang="en-US" dirty="0" smtClean="0"/>
              <a:t>Confirms prime </a:t>
            </a:r>
            <a:r>
              <a:rPr lang="en-US" dirty="0" smtClean="0"/>
              <a:t>minister (NOT presidential cabinet)</a:t>
            </a:r>
          </a:p>
          <a:p>
            <a:pPr lvl="1"/>
            <a:r>
              <a:rPr lang="en-US" smtClean="0"/>
              <a:t>Approves budgets</a:t>
            </a:r>
            <a:endParaRPr lang="en-US" dirty="0" smtClean="0"/>
          </a:p>
          <a:p>
            <a:r>
              <a:rPr lang="en-US" dirty="0" smtClean="0"/>
              <a:t>Federation Council</a:t>
            </a:r>
          </a:p>
          <a:p>
            <a:pPr lvl="1"/>
            <a:r>
              <a:rPr lang="en-US" dirty="0" smtClean="0"/>
              <a:t>Approves budgets</a:t>
            </a:r>
          </a:p>
          <a:p>
            <a:pPr lvl="1"/>
            <a:r>
              <a:rPr lang="en-US" dirty="0" smtClean="0"/>
              <a:t>Approves treaties</a:t>
            </a:r>
          </a:p>
          <a:p>
            <a:pPr lvl="1"/>
            <a:r>
              <a:rPr lang="en-US" dirty="0" smtClean="0"/>
              <a:t>Approves judicial nominees</a:t>
            </a:r>
          </a:p>
          <a:p>
            <a:pPr lvl="1"/>
            <a:r>
              <a:rPr lang="en-US" dirty="0" smtClean="0"/>
              <a:t>Approve troop deployments</a:t>
            </a:r>
          </a:p>
        </p:txBody>
      </p:sp>
    </p:spTree>
    <p:extLst>
      <p:ext uri="{BB962C8B-B14F-4D97-AF65-F5344CB8AC3E}">
        <p14:creationId xmlns:p14="http://schemas.microsoft.com/office/powerpoint/2010/main" val="3962405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23833"/>
            <a:ext cx="9601200" cy="5254388"/>
          </a:xfrm>
        </p:spPr>
        <p:txBody>
          <a:bodyPr>
            <a:normAutofit/>
          </a:bodyPr>
          <a:lstStyle/>
          <a:p>
            <a:r>
              <a:rPr lang="en-US" dirty="0" err="1" smtClean="0"/>
              <a:t>Majlis</a:t>
            </a:r>
            <a:endParaRPr lang="en-US" dirty="0" smtClean="0"/>
          </a:p>
          <a:p>
            <a:pPr lvl="1"/>
            <a:r>
              <a:rPr lang="en-US" dirty="0" smtClean="0"/>
              <a:t>290 members, 4 year terms [8% women (13% global average)]</a:t>
            </a:r>
          </a:p>
          <a:p>
            <a:pPr lvl="1"/>
            <a:r>
              <a:rPr lang="en-US" dirty="0" smtClean="0"/>
              <a:t>202 constituencies by population (from 368 </a:t>
            </a:r>
            <a:r>
              <a:rPr lang="en-US" dirty="0" err="1" smtClean="0"/>
              <a:t>Shahrestans</a:t>
            </a:r>
            <a:r>
              <a:rPr lang="en-US" dirty="0" smtClean="0"/>
              <a:t>).  Tehran has the most at 30 seats, next largest is 6)</a:t>
            </a:r>
          </a:p>
          <a:p>
            <a:pPr lvl="1"/>
            <a:r>
              <a:rPr lang="en-US" dirty="0" smtClean="0"/>
              <a:t>5 constituencies by minority/special status groups</a:t>
            </a:r>
          </a:p>
          <a:p>
            <a:pPr lvl="2"/>
            <a:r>
              <a:rPr lang="en-US" i="0" dirty="0" smtClean="0"/>
              <a:t>two </a:t>
            </a:r>
            <a:r>
              <a:rPr lang="en-US" i="0" dirty="0"/>
              <a:t>seats to Armenian </a:t>
            </a:r>
            <a:r>
              <a:rPr lang="en-US" i="0" dirty="0" smtClean="0"/>
              <a:t>Christians</a:t>
            </a:r>
          </a:p>
          <a:p>
            <a:pPr lvl="2"/>
            <a:r>
              <a:rPr lang="en-US" i="0" dirty="0" smtClean="0"/>
              <a:t>one </a:t>
            </a:r>
            <a:r>
              <a:rPr lang="en-US" i="0" dirty="0"/>
              <a:t>to Assyrian and Chaldean </a:t>
            </a:r>
            <a:r>
              <a:rPr lang="en-US" i="0" dirty="0" smtClean="0"/>
              <a:t>Christians</a:t>
            </a:r>
          </a:p>
          <a:p>
            <a:pPr lvl="2"/>
            <a:r>
              <a:rPr lang="en-US" i="0" dirty="0" smtClean="0"/>
              <a:t>one </a:t>
            </a:r>
            <a:r>
              <a:rPr lang="en-US" i="0" dirty="0"/>
              <a:t>to Jews </a:t>
            </a:r>
            <a:endParaRPr lang="en-US" dirty="0"/>
          </a:p>
          <a:p>
            <a:pPr lvl="2"/>
            <a:r>
              <a:rPr lang="en-US" i="0" dirty="0" smtClean="0"/>
              <a:t>one </a:t>
            </a:r>
            <a:r>
              <a:rPr lang="en-US" i="0" dirty="0"/>
              <a:t>to </a:t>
            </a:r>
            <a:r>
              <a:rPr lang="en-US" i="0" dirty="0" smtClean="0"/>
              <a:t>Zoroastrians</a:t>
            </a:r>
          </a:p>
          <a:p>
            <a:pPr lvl="2"/>
            <a:r>
              <a:rPr lang="en-US" i="0" dirty="0" smtClean="0"/>
              <a:t>Iran’s </a:t>
            </a:r>
            <a:r>
              <a:rPr lang="en-US" i="0" dirty="0"/>
              <a:t>largest religious minority, Baha’i, is not officially recognized and is not granted a seat </a:t>
            </a:r>
            <a:endParaRPr lang="en-US" i="0" dirty="0" smtClean="0"/>
          </a:p>
          <a:p>
            <a:pPr lvl="1"/>
            <a:r>
              <a:rPr lang="en-US" i="0" dirty="0" smtClean="0"/>
              <a:t>Single and multi-member districts within voting districts, plurality rule IF at least 25% of total vote received, if not, run-off</a:t>
            </a:r>
          </a:p>
          <a:p>
            <a:pPr lvl="1"/>
            <a:r>
              <a:rPr lang="en-US" i="0" dirty="0" smtClean="0"/>
              <a:t>Steady decline in number who are clerics (133 in ‘79 to 33 in ‘16)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AutoShape 2" descr="Image result for iran fla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5298" y="160338"/>
            <a:ext cx="2828925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9486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Iran-Political Parties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People’s Voice, Nation’s Voice (purple)</a:t>
            </a:r>
          </a:p>
          <a:p>
            <a:r>
              <a:rPr lang="en-US" dirty="0" smtClean="0"/>
              <a:t>Pervasive Coalition of Reformists (aqua)</a:t>
            </a:r>
          </a:p>
          <a:p>
            <a:r>
              <a:rPr lang="en-US" dirty="0" smtClean="0"/>
              <a:t>Minority groups (green) </a:t>
            </a:r>
          </a:p>
          <a:p>
            <a:r>
              <a:rPr lang="en-US" dirty="0" smtClean="0"/>
              <a:t>Independents (grey)</a:t>
            </a:r>
          </a:p>
          <a:p>
            <a:r>
              <a:rPr lang="en-US" dirty="0" err="1" smtClean="0"/>
              <a:t>Principlists</a:t>
            </a:r>
            <a:r>
              <a:rPr lang="en-US" dirty="0" smtClean="0"/>
              <a:t> Grand Coalition (yellow)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0759" y="1069992"/>
            <a:ext cx="4502041" cy="231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474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Iran-Legislative Powers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35100"/>
            <a:ext cx="9601200" cy="4432300"/>
          </a:xfrm>
        </p:spPr>
        <p:txBody>
          <a:bodyPr/>
          <a:lstStyle/>
          <a:p>
            <a:r>
              <a:rPr lang="en-US" dirty="0" err="1" smtClean="0"/>
              <a:t>Majles</a:t>
            </a:r>
            <a:r>
              <a:rPr lang="en-US" dirty="0" smtClean="0"/>
              <a:t> is unicameral</a:t>
            </a:r>
          </a:p>
          <a:p>
            <a:r>
              <a:rPr lang="en-US" dirty="0" smtClean="0"/>
              <a:t>Guardian Council</a:t>
            </a:r>
          </a:p>
          <a:p>
            <a:pPr lvl="1"/>
            <a:r>
              <a:rPr lang="en-US" dirty="0" smtClean="0"/>
              <a:t>Body acts under supervision of the Guardian Council to ensure compatibility with Islam and Sharia law</a:t>
            </a:r>
          </a:p>
          <a:p>
            <a:pPr lvl="1"/>
            <a:r>
              <a:rPr lang="en-US" dirty="0" smtClean="0"/>
              <a:t>When there is a conflict between </a:t>
            </a:r>
            <a:r>
              <a:rPr lang="en-US" dirty="0" err="1" smtClean="0"/>
              <a:t>Majles</a:t>
            </a:r>
            <a:r>
              <a:rPr lang="en-US" dirty="0" smtClean="0"/>
              <a:t> and Guardian Council, it is settled by the Expediency Council (appointed by Supreme Leader)</a:t>
            </a:r>
          </a:p>
          <a:p>
            <a:pPr lvl="1"/>
            <a:r>
              <a:rPr lang="en-US" dirty="0" smtClean="0"/>
              <a:t>Guardian Council vets candidates for </a:t>
            </a:r>
            <a:r>
              <a:rPr lang="en-US" dirty="0" err="1" smtClean="0"/>
              <a:t>Majles</a:t>
            </a:r>
            <a:endParaRPr lang="en-US" dirty="0" smtClean="0"/>
          </a:p>
          <a:p>
            <a:r>
              <a:rPr lang="en-US" dirty="0" smtClean="0"/>
              <a:t>Body can</a:t>
            </a:r>
          </a:p>
          <a:p>
            <a:pPr lvl="1"/>
            <a:r>
              <a:rPr lang="en-US" dirty="0" smtClean="0"/>
              <a:t>Approve legislation</a:t>
            </a:r>
          </a:p>
          <a:p>
            <a:pPr lvl="1"/>
            <a:r>
              <a:rPr lang="en-US" dirty="0" smtClean="0"/>
              <a:t>Oversee budget</a:t>
            </a:r>
          </a:p>
          <a:p>
            <a:pPr lvl="1"/>
            <a:r>
              <a:rPr lang="en-US" dirty="0" smtClean="0"/>
              <a:t>Confirm presidential nominees to the Cabinet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1473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elections only direct elections, and only competitive elections (village level elections)</a:t>
            </a:r>
          </a:p>
          <a:p>
            <a:r>
              <a:rPr lang="en-US" dirty="0" smtClean="0"/>
              <a:t>Local people’s Congress candidates nominated by CCP, elections made indirectly, through electors (paper v practice)</a:t>
            </a:r>
          </a:p>
          <a:p>
            <a:r>
              <a:rPr lang="en-US" dirty="0" smtClean="0"/>
              <a:t>Local people’s Congresses elect next level (municipalities elect regions, regions elect national,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National People’s Congress has 2987 members, elected to 5 year terms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0390" y="250990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8364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China-Political Parties (y)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Chinese Communist Party</a:t>
            </a:r>
          </a:p>
          <a:p>
            <a:r>
              <a:rPr lang="en-US" dirty="0" smtClean="0"/>
              <a:t>Eight Legally Recognized Parties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2120" y="1813854"/>
            <a:ext cx="5720584" cy="2928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0290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China-Legislative Powers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35100"/>
            <a:ext cx="96012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Party-controlled system (China government legitimacy rests on party)</a:t>
            </a:r>
          </a:p>
          <a:p>
            <a:pPr lvl="1"/>
            <a:r>
              <a:rPr lang="en-US" dirty="0" smtClean="0"/>
              <a:t>Politburo Standing Committee actual center of state power (leaders of Communist Party) </a:t>
            </a:r>
          </a:p>
          <a:p>
            <a:pPr lvl="1"/>
            <a:r>
              <a:rPr lang="en-US" dirty="0" smtClean="0"/>
              <a:t>Standing committee of the NPC actually assumes legislative duties most of the year (when NPC not in session) </a:t>
            </a:r>
            <a:endParaRPr lang="en-US" dirty="0"/>
          </a:p>
          <a:p>
            <a:pPr lvl="2"/>
            <a:r>
              <a:rPr lang="en-US" dirty="0" smtClean="0"/>
              <a:t>sets NPC agenda</a:t>
            </a:r>
          </a:p>
          <a:p>
            <a:pPr lvl="2"/>
            <a:r>
              <a:rPr lang="en-US" dirty="0" smtClean="0"/>
              <a:t>Supervises NPC elections</a:t>
            </a:r>
          </a:p>
          <a:p>
            <a:pPr lvl="2"/>
            <a:r>
              <a:rPr lang="en-US" dirty="0" smtClean="0"/>
              <a:t>Interprets Constitution and laws</a:t>
            </a:r>
          </a:p>
          <a:p>
            <a:r>
              <a:rPr lang="en-US" dirty="0" smtClean="0"/>
              <a:t>Unicameral </a:t>
            </a:r>
          </a:p>
          <a:p>
            <a:r>
              <a:rPr lang="en-US" dirty="0" smtClean="0"/>
              <a:t>Constitution recognizes as governments most powerful institutions </a:t>
            </a:r>
          </a:p>
          <a:p>
            <a:pPr lvl="1"/>
            <a:r>
              <a:rPr lang="en-US" dirty="0" smtClean="0"/>
              <a:t>Elects president</a:t>
            </a:r>
          </a:p>
          <a:p>
            <a:pPr lvl="1"/>
            <a:r>
              <a:rPr lang="en-US" dirty="0" smtClean="0"/>
              <a:t>Approves premier</a:t>
            </a:r>
          </a:p>
          <a:p>
            <a:pPr lvl="1"/>
            <a:r>
              <a:rPr lang="en-US" dirty="0" smtClean="0"/>
              <a:t>Passes legislation</a:t>
            </a:r>
          </a:p>
          <a:p>
            <a:pPr lvl="1"/>
            <a:r>
              <a:rPr lang="en-US" dirty="0" smtClean="0"/>
              <a:t>Approves presidential actions</a:t>
            </a:r>
          </a:p>
          <a:p>
            <a:r>
              <a:rPr lang="en-US" dirty="0" smtClean="0"/>
              <a:t>Legitimizes policies of the executive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605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1700"/>
          </a:xfrm>
        </p:spPr>
        <p:txBody>
          <a:bodyPr/>
          <a:lstStyle/>
          <a:p>
            <a:r>
              <a:rPr lang="en-US" dirty="0" smtClean="0"/>
              <a:t>First Past Post…. (Winner take all)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87500"/>
            <a:ext cx="9601200" cy="4864100"/>
          </a:xfrm>
        </p:spPr>
        <p:txBody>
          <a:bodyPr>
            <a:normAutofit/>
          </a:bodyPr>
          <a:lstStyle/>
          <a:p>
            <a:r>
              <a:rPr lang="en-US" dirty="0" smtClean="0"/>
              <a:t>Positives</a:t>
            </a:r>
          </a:p>
          <a:p>
            <a:pPr lvl="1"/>
            <a:r>
              <a:rPr lang="en-US" dirty="0" smtClean="0"/>
              <a:t>Creates stability with one party in charge of legislature, or government (parliamentary systems)</a:t>
            </a:r>
          </a:p>
          <a:p>
            <a:pPr lvl="1"/>
            <a:r>
              <a:rPr lang="en-US" dirty="0" smtClean="0"/>
              <a:t>Creates broad parties reflecting a large cross-section of the public</a:t>
            </a:r>
          </a:p>
          <a:p>
            <a:pPr lvl="1"/>
            <a:r>
              <a:rPr lang="en-US" dirty="0" smtClean="0"/>
              <a:t>Creates two dominant parties that compete for centrist voters</a:t>
            </a:r>
          </a:p>
          <a:p>
            <a:pPr lvl="1"/>
            <a:r>
              <a:rPr lang="en-US" dirty="0" smtClean="0"/>
              <a:t>System is easy to understand, implement and inspect</a:t>
            </a:r>
          </a:p>
          <a:p>
            <a:pPr lvl="1"/>
            <a:r>
              <a:rPr lang="en-US" dirty="0" smtClean="0"/>
              <a:t>Direct accountability to electorate</a:t>
            </a:r>
          </a:p>
          <a:p>
            <a:r>
              <a:rPr lang="en-US" dirty="0" smtClean="0"/>
              <a:t>Criticisms</a:t>
            </a:r>
          </a:p>
          <a:p>
            <a:pPr lvl="1"/>
            <a:r>
              <a:rPr lang="en-US" dirty="0" smtClean="0"/>
              <a:t>Does not reflect the wide spectrum of voter issues and interests</a:t>
            </a:r>
          </a:p>
          <a:p>
            <a:pPr lvl="1"/>
            <a:r>
              <a:rPr lang="en-US" dirty="0" smtClean="0"/>
              <a:t>Larger parties and parties with broad appeal and support get a disproportionate share of the seats in government (often does not reflect popular vote)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2362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Image result for us elections popular vote parties compared to sea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493" y="1587500"/>
            <a:ext cx="10109413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571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38200"/>
          </a:xfrm>
        </p:spPr>
        <p:txBody>
          <a:bodyPr/>
          <a:lstStyle/>
          <a:p>
            <a:r>
              <a:rPr lang="en-US" dirty="0" smtClean="0"/>
              <a:t>First Past Post….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7294111"/>
              </p:ext>
            </p:extLst>
          </p:nvPr>
        </p:nvGraphicFramePr>
        <p:xfrm>
          <a:off x="1587500" y="1524000"/>
          <a:ext cx="9525000" cy="4762501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180322471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511847819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3664310349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827809794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927625210"/>
                    </a:ext>
                  </a:extLst>
                </a:gridCol>
              </a:tblGrid>
              <a:tr h="1013298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Seats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</a:rPr>
                        <a:t>Parties with over one seat, for Great Britain only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Seats 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Votes 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Votes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999061"/>
                  </a:ext>
                </a:extLst>
              </a:tr>
              <a:tr h="405319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Labour Party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355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56.5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36.1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9,552,436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109600"/>
                  </a:ext>
                </a:extLst>
              </a:tr>
              <a:tr h="709309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Conservative Party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198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31.5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33.2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8,782,192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582328"/>
                  </a:ext>
                </a:extLst>
              </a:tr>
              <a:tr h="709309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Liberal Democrats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62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9.9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22.6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5,985,454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342062"/>
                  </a:ext>
                </a:extLst>
              </a:tr>
              <a:tr h="709309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Scottish National Party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1.0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1.6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412,267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697347"/>
                  </a:ext>
                </a:extLst>
              </a:tr>
              <a:tr h="405319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Plaid Cymru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0.5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0.7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174,838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547953"/>
                  </a:ext>
                </a:extLst>
              </a:tr>
              <a:tr h="405319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Others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0.6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5.7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1,523,716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259084"/>
                  </a:ext>
                </a:extLst>
              </a:tr>
              <a:tr h="405319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628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26,430,908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176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635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Proportional representation…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65300"/>
            <a:ext cx="9601200" cy="4102100"/>
          </a:xfrm>
        </p:spPr>
        <p:txBody>
          <a:bodyPr/>
          <a:lstStyle/>
          <a:p>
            <a:r>
              <a:rPr lang="en-US" dirty="0" smtClean="0"/>
              <a:t>People vote for their party OR candidate </a:t>
            </a:r>
          </a:p>
          <a:p>
            <a:pPr lvl="1"/>
            <a:r>
              <a:rPr lang="en-US" dirty="0" smtClean="0"/>
              <a:t>(or both—Mexico) and the legislative seats are assigned according to percentage of vote</a:t>
            </a:r>
          </a:p>
          <a:p>
            <a:r>
              <a:rPr lang="en-US" dirty="0" smtClean="0"/>
              <a:t>There is usually a threshold, </a:t>
            </a:r>
            <a:r>
              <a:rPr lang="en-US" dirty="0" err="1" smtClean="0"/>
              <a:t>ie</a:t>
            </a:r>
            <a:r>
              <a:rPr lang="en-US" dirty="0" smtClean="0"/>
              <a:t>. If you have less than 5% of the vote, your seats go to the leading party (Russia changed from 5 to 7 and then back to 5 to solidify United Russia’s position)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366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Proportional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79600"/>
            <a:ext cx="9601200" cy="4318000"/>
          </a:xfrm>
        </p:spPr>
        <p:txBody>
          <a:bodyPr/>
          <a:lstStyle/>
          <a:p>
            <a:r>
              <a:rPr lang="en-US" dirty="0" smtClean="0"/>
              <a:t>Positives</a:t>
            </a:r>
          </a:p>
          <a:p>
            <a:pPr lvl="1"/>
            <a:r>
              <a:rPr lang="en-US" dirty="0" smtClean="0"/>
              <a:t>Theory is increased voter turnout</a:t>
            </a:r>
          </a:p>
          <a:p>
            <a:pPr lvl="1"/>
            <a:r>
              <a:rPr lang="en-US" dirty="0" smtClean="0"/>
              <a:t>More accurately represents the results of the popular vote</a:t>
            </a:r>
          </a:p>
          <a:p>
            <a:pPr lvl="1"/>
            <a:r>
              <a:rPr lang="en-US" dirty="0" smtClean="0"/>
              <a:t>Creates more parties with more specific platforms/goals</a:t>
            </a:r>
          </a:p>
          <a:p>
            <a:pPr lvl="1"/>
            <a:r>
              <a:rPr lang="en-US" dirty="0" smtClean="0"/>
              <a:t>More parties leads to more collaboration on legislation</a:t>
            </a:r>
          </a:p>
          <a:p>
            <a:r>
              <a:rPr lang="en-US" dirty="0" smtClean="0"/>
              <a:t>Complaints</a:t>
            </a:r>
          </a:p>
          <a:p>
            <a:pPr lvl="1"/>
            <a:r>
              <a:rPr lang="en-US" dirty="0" smtClean="0"/>
              <a:t>Instability—in parliamentary democracies, coalition governments are more likely</a:t>
            </a:r>
          </a:p>
          <a:p>
            <a:pPr lvl="1"/>
            <a:r>
              <a:rPr lang="en-US" dirty="0" smtClean="0"/>
              <a:t>In presidential democracies, it can confuse agenda or legislature</a:t>
            </a:r>
          </a:p>
          <a:p>
            <a:pPr lvl="1"/>
            <a:r>
              <a:rPr lang="en-US" dirty="0" smtClean="0"/>
              <a:t>Calculation and transparency can be more difficult….</a:t>
            </a:r>
          </a:p>
          <a:p>
            <a:pPr lvl="1"/>
            <a:r>
              <a:rPr lang="en-US" dirty="0" smtClean="0"/>
              <a:t>Less direct accountability to constituents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772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7100"/>
          </a:xfrm>
        </p:spPr>
        <p:txBody>
          <a:bodyPr/>
          <a:lstStyle/>
          <a:p>
            <a:r>
              <a:rPr lang="en-US" dirty="0" smtClean="0"/>
              <a:t>Proportional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Russia, 2017</a:t>
            </a:r>
            <a:endParaRPr lang="en-US" dirty="0"/>
          </a:p>
        </p:txBody>
      </p:sp>
      <p:pic>
        <p:nvPicPr>
          <p:cNvPr id="2050" name="Picture 2" descr="https://upload.wikimedia.org/wikipedia/commons/f/fd/Russian_Legislative_Election_200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75" y="1373793"/>
            <a:ext cx="4708525" cy="5484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5525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Generally, how does the electoral system influence the political parties that form?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71348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201</TotalTime>
  <Words>1295</Words>
  <Application>Microsoft Office PowerPoint</Application>
  <PresentationFormat>Widescreen</PresentationFormat>
  <Paragraphs>256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Franklin Gothic Book</vt:lpstr>
      <vt:lpstr>Crop</vt:lpstr>
      <vt:lpstr>Electoral systems</vt:lpstr>
      <vt:lpstr>First Past Post…</vt:lpstr>
      <vt:lpstr>First Past Post…. (Winner take all)</vt:lpstr>
      <vt:lpstr>PowerPoint Presentation</vt:lpstr>
      <vt:lpstr>First Past Post….</vt:lpstr>
      <vt:lpstr>Proportional representation…</vt:lpstr>
      <vt:lpstr>Proportional Representation</vt:lpstr>
      <vt:lpstr>Proportional Representation</vt:lpstr>
      <vt:lpstr>Generally, how does the electoral system influence the political parties that form?</vt:lpstr>
      <vt:lpstr>Great Britain</vt:lpstr>
      <vt:lpstr>Great Britain--Parties</vt:lpstr>
      <vt:lpstr>Great Britain-Legislative Powers</vt:lpstr>
      <vt:lpstr>Nigeria</vt:lpstr>
      <vt:lpstr>Nigeria—Political Parties</vt:lpstr>
      <vt:lpstr>Nigeria—legislative powers</vt:lpstr>
      <vt:lpstr>Mexico</vt:lpstr>
      <vt:lpstr>Mexico—Political Parties</vt:lpstr>
      <vt:lpstr>Mexico—Legislative Powers</vt:lpstr>
      <vt:lpstr>Overall, independent legislatures can reinforce legitimacy and stability by:</vt:lpstr>
      <vt:lpstr>Russia</vt:lpstr>
      <vt:lpstr>Russia-Political Parties</vt:lpstr>
      <vt:lpstr>Russia-Legislative Powers</vt:lpstr>
      <vt:lpstr>Iran</vt:lpstr>
      <vt:lpstr>Iran-Political Parties</vt:lpstr>
      <vt:lpstr>Iran-Legislative Powers</vt:lpstr>
      <vt:lpstr>China</vt:lpstr>
      <vt:lpstr>China-Political Parties (y) </vt:lpstr>
      <vt:lpstr>China-Legislative Powers</vt:lpstr>
    </vt:vector>
  </TitlesOfParts>
  <Company>New Paltz Central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Electoral systems</dc:title>
  <dc:creator>Seim, Kara</dc:creator>
  <cp:lastModifiedBy>Seim, Kara</cp:lastModifiedBy>
  <cp:revision>29</cp:revision>
  <dcterms:created xsi:type="dcterms:W3CDTF">2019-10-23T14:00:36Z</dcterms:created>
  <dcterms:modified xsi:type="dcterms:W3CDTF">2019-11-26T19:59:08Z</dcterms:modified>
</cp:coreProperties>
</file>